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6" r:id="rId24"/>
    <p:sldId id="502" r:id="rId25"/>
    <p:sldId id="504" r:id="rId26"/>
    <p:sldId id="498" r:id="rId27"/>
    <p:sldId id="507" r:id="rId28"/>
    <p:sldId id="508" r:id="rId29"/>
    <p:sldId id="509" r:id="rId30"/>
    <p:sldId id="510" r:id="rId31"/>
    <p:sldId id="511" r:id="rId32"/>
    <p:sldId id="512" r:id="rId33"/>
    <p:sldId id="513" r:id="rId34"/>
    <p:sldId id="491" r:id="rId35"/>
    <p:sldId id="514" r:id="rId36"/>
    <p:sldId id="516" r:id="rId37"/>
    <p:sldId id="286" r:id="rId38"/>
    <p:sldId id="517" r:id="rId39"/>
    <p:sldId id="3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7241" autoAdjust="0"/>
  </p:normalViewPr>
  <p:slideViewPr>
    <p:cSldViewPr snapToGrid="0" showGuides="1">
      <p:cViewPr varScale="1">
        <p:scale>
          <a:sx n="89" d="100"/>
          <a:sy n="89" d="100"/>
        </p:scale>
        <p:origin x="566" y="51"/>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2025-09-26</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estimated effects to the caribou’s current range, we can see that their habitat selection is strongest near 0 degrees (in the middle panel), and it is weaker at plus or minus 15 degrees, suggesting that their selection strength weakens at extreme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in summer, when hot temperatures caused them to move less.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habitat selection for wolves’ main range was highest near 0 degrees and lower at colder or hotter temperatures. However, unlike caribou, wolves showed a strong selection for water, particularly at or below 0 degrees. We can see this most clearly in the middle panel, where the entire river system is a dark green.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side by side, we can clearly see that both species occur in similar ranges, but caribou tend to avoid the river system where wolves are often found. Thus, wolves spend more time in areas caribou tend to avoid, but they also often move across caribou habitat. Since both broaden their habitat selection at extreme temperatures, we may expect encounter rates to decrease during hot summers. However, warmer winters would likely result in an increase in encounter rates as temperatures move towards zero degrees and both species increase their selection strength.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 also have results for each of the other species, I unfortunately don’t have the time to cover each of them individually, since there were no common trends across all groups.</a:t>
            </a:r>
          </a:p>
          <a:p>
            <a:r>
              <a:rPr lang="en-US" dirty="0"/>
              <a:t>So here are a two honorable mentions.</a:t>
            </a:r>
          </a:p>
          <a:p>
            <a:r>
              <a:rPr lang="en-US" dirty="0"/>
              <a:t>Number one: Cougar</a:t>
            </a:r>
            <a:r>
              <a:rPr lang="en-CA" dirty="0"/>
              <a:t>s’ sensitivity to temperature varied smoothly with the seasons, such that relatively hotter temperatures reduced their movement rates, regardless of the season.</a:t>
            </a:r>
          </a:p>
          <a:p>
            <a:r>
              <a:rPr lang="en-CA" dirty="0"/>
              <a:t>Number two: Grizzly bears showed much greater movement rates shortly before or after hibernation and moved the most in summer, but warmer temperatures resulted in earlier phenological cycles.</a:t>
            </a:r>
            <a:endParaRPr lang="en-US" dirty="0"/>
          </a:p>
        </p:txBody>
      </p:sp>
      <p:sp>
        <p:nvSpPr>
          <p:cNvPr id="4" name="Slide Number Placeholder 3"/>
          <p:cNvSpPr>
            <a:spLocks noGrp="1"/>
          </p:cNvSpPr>
          <p:nvPr>
            <p:ph type="sldNum" sz="quarter" idx="5"/>
          </p:nvPr>
        </p:nvSpPr>
        <p:spPr/>
        <p:txBody>
          <a:bodyPr/>
          <a:lstStyle/>
          <a:p>
            <a:fld id="{0BABB33A-8DEA-47D0-8327-8AA1D94CACC1}" type="slidenum">
              <a:rPr lang="en-CA" smtClean="0"/>
              <a:t>29</a:t>
            </a:fld>
            <a:endParaRPr lang="en-CA" dirty="0"/>
          </a:p>
        </p:txBody>
      </p:sp>
    </p:spTree>
    <p:extLst>
      <p:ext uri="{BB962C8B-B14F-4D97-AF65-F5344CB8AC3E}">
        <p14:creationId xmlns:p14="http://schemas.microsoft.com/office/powerpoint/2010/main" val="41052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resource selection strength, there were again no common trends across species. At warmer temperatures, some avoided tree cover while others moved towards it; some shifted up </a:t>
            </a:r>
            <a:r>
              <a:rPr lang="en-US" dirty="0" err="1"/>
              <a:t>elevationally</a:t>
            </a:r>
            <a:r>
              <a:rPr lang="en-US" dirty="0"/>
              <a:t> to escape the heat while others moved to lower elevations; some were drawn to water, while others moved away from it.</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30</a:t>
            </a:fld>
            <a:endParaRPr lang="en-CA" dirty="0"/>
          </a:p>
        </p:txBody>
      </p:sp>
    </p:spTree>
    <p:extLst>
      <p:ext uri="{BB962C8B-B14F-4D97-AF65-F5344CB8AC3E}">
        <p14:creationId xmlns:p14="http://schemas.microsoft.com/office/powerpoint/2010/main" val="77900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do see some common trends across species in our climate change projections. This figure shows the median change in distance traveled in bold, while the transparent ribbon shows the range between the top 5% increase and the top 5% decrease. On average, boreal caribou and grizzly bears are predicted to move approximately the same distance throughout the year, while SOUTHERN MOUNTAIN caribou and mountain goats are expected to travel longer distances, and cougars, elk, and wolves are expected to move less. Overall, worse climate change scenarios always resulted in more severe changes.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31</a:t>
            </a:fld>
            <a:endParaRPr lang="en-CA" dirty="0"/>
          </a:p>
        </p:txBody>
      </p:sp>
    </p:spTree>
    <p:extLst>
      <p:ext uri="{BB962C8B-B14F-4D97-AF65-F5344CB8AC3E}">
        <p14:creationId xmlns:p14="http://schemas.microsoft.com/office/powerpoint/2010/main" val="208771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again see some common trends with projected habitat selection strength. As with the previous figure, the bold lines indicate the median change in selection strength, while the ribbons show the range between the areas with the top 5% selection strength and the bottom 5% selection strength. As I mentioned earlier, boreal caribou and wolves did not alter their average selection strength noticeably. SOUTHERN MOUNTAIN caribou and mountain goats showed a widespread decrease in their habitat selection strength. Grizzly bears, cougars, and elk showed an increase in selection strength, but cougars and elk also </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32</a:t>
            </a:fld>
            <a:endParaRPr lang="en-CA" dirty="0"/>
          </a:p>
        </p:txBody>
      </p:sp>
    </p:spTree>
    <p:extLst>
      <p:ext uri="{BB962C8B-B14F-4D97-AF65-F5344CB8AC3E}">
        <p14:creationId xmlns:p14="http://schemas.microsoft.com/office/powerpoint/2010/main" val="262354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heat and provide protection from the extremes.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effects carefully.</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caribou’s relative change in distance traveled throughout the day, while panel B shows changes throughout the year. In panel A, we can see that caribou moved the least when temperatures were between -10 and 20 degrees, and they moved about 4 times as much when temperatures were above 20 degrees or below minus 20 degrees. Seasonally, caribou moved the least on COLD winter and spring days and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2025-09-26</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2025-09-26</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2025-09-26</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2025-09-26</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2025-09-26</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2025-09-26</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2025-09-26</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2025-09-26</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2025-09-26</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2025-09-26</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2025-09-26</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5.png"/><Relationship Id="rId3" Type="http://schemas.openxmlformats.org/officeDocument/2006/relationships/audio" Target="../media/media15.m4a"/><Relationship Id="rId7" Type="http://schemas.openxmlformats.org/officeDocument/2006/relationships/image" Target="../media/image32.png"/><Relationship Id="rId12" Type="http://schemas.openxmlformats.org/officeDocument/2006/relationships/image" Target="../media/image23.svg"/><Relationship Id="rId2" Type="http://schemas.microsoft.com/office/2007/relationships/media" Target="../media/media15.m4a"/><Relationship Id="rId1" Type="http://schemas.openxmlformats.org/officeDocument/2006/relationships/tags" Target="../tags/tag3.xml"/><Relationship Id="rId6" Type="http://schemas.openxmlformats.org/officeDocument/2006/relationships/image" Target="../media/image31.png"/><Relationship Id="rId11" Type="http://schemas.openxmlformats.org/officeDocument/2006/relationships/image" Target="../media/image22.png"/><Relationship Id="rId5" Type="http://schemas.openxmlformats.org/officeDocument/2006/relationships/notesSlide" Target="../notesSlides/notesSlide7.xml"/><Relationship Id="rId10" Type="http://schemas.openxmlformats.org/officeDocument/2006/relationships/image" Target="../media/image15.svg"/><Relationship Id="rId4" Type="http://schemas.openxmlformats.org/officeDocument/2006/relationships/slideLayout" Target="../slideLayouts/slideLayout4.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8.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33.svg"/><Relationship Id="rId12" Type="http://schemas.openxmlformats.org/officeDocument/2006/relationships/image" Target="../media/image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2.png"/><Relationship Id="rId11" Type="http://schemas.openxmlformats.org/officeDocument/2006/relationships/image" Target="../media/image23.svg"/><Relationship Id="rId5" Type="http://schemas.openxmlformats.org/officeDocument/2006/relationships/image" Target="../media/image31.png"/><Relationship Id="rId10" Type="http://schemas.openxmlformats.org/officeDocument/2006/relationships/image" Target="../media/image22.png"/><Relationship Id="rId4" Type="http://schemas.openxmlformats.org/officeDocument/2006/relationships/notesSlide" Target="../notesSlides/notesSlide9.xml"/><Relationship Id="rId9"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audio" Target="../media/media20.m4a"/><Relationship Id="rId7" Type="http://schemas.openxmlformats.org/officeDocument/2006/relationships/image" Target="../media/image44.png"/><Relationship Id="rId2" Type="http://schemas.microsoft.com/office/2007/relationships/media" Target="../media/media20.m4a"/><Relationship Id="rId1" Type="http://schemas.openxmlformats.org/officeDocument/2006/relationships/tags" Target="../tags/tag4.xml"/><Relationship Id="rId6" Type="http://schemas.openxmlformats.org/officeDocument/2006/relationships/image" Target="../media/image43.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47.svg"/><Relationship Id="rId4" Type="http://schemas.openxmlformats.org/officeDocument/2006/relationships/slideLayout" Target="../slideLayouts/slideLayout4.xml"/><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7.svg"/><Relationship Id="rId3" Type="http://schemas.openxmlformats.org/officeDocument/2006/relationships/slideLayout" Target="../slideLayouts/slideLayout4.xml"/><Relationship Id="rId7" Type="http://schemas.openxmlformats.org/officeDocument/2006/relationships/image" Target="../media/image50.svg"/><Relationship Id="rId12" Type="http://schemas.openxmlformats.org/officeDocument/2006/relationships/image" Target="../media/image46.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9.png"/><Relationship Id="rId11" Type="http://schemas.openxmlformats.org/officeDocument/2006/relationships/image" Target="../media/image45.svg"/><Relationship Id="rId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notesSlide" Target="../notesSlides/notesSlide11.xml"/><Relationship Id="rId9" Type="http://schemas.openxmlformats.org/officeDocument/2006/relationships/image" Target="../media/image52.svg"/><Relationship Id="rId1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5.png"/><Relationship Id="rId12" Type="http://schemas.openxmlformats.org/officeDocument/2006/relationships/image" Target="../media/image41.sv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3.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1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4.xml"/><Relationship Id="rId7" Type="http://schemas.openxmlformats.org/officeDocument/2006/relationships/image" Target="../media/image39.sv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8.png"/><Relationship Id="rId5" Type="http://schemas.openxmlformats.org/officeDocument/2006/relationships/image" Target="../media/image55.png"/><Relationship Id="rId10" Type="http://schemas.openxmlformats.org/officeDocument/2006/relationships/image" Target="../media/image5.png"/><Relationship Id="rId4" Type="http://schemas.openxmlformats.org/officeDocument/2006/relationships/notesSlide" Target="../notesSlides/notesSlide13.xml"/><Relationship Id="rId9"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5.png"/><Relationship Id="rId3" Type="http://schemas.openxmlformats.org/officeDocument/2006/relationships/audio" Target="../media/media24.m4a"/><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13.svg"/><Relationship Id="rId2" Type="http://schemas.microsoft.com/office/2007/relationships/media" Target="../media/media24.m4a"/><Relationship Id="rId16" Type="http://schemas.openxmlformats.org/officeDocument/2006/relationships/image" Target="../media/image12.png"/><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notesSlide" Target="../notesSlides/notesSlide14.xml"/><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7.svg"/><Relationship Id="rId1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15.xml"/><Relationship Id="rId9" Type="http://schemas.openxmlformats.org/officeDocument/2006/relationships/image" Target="../media/image29.sv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audio" Target="../media/media26.m4a"/><Relationship Id="rId7" Type="http://schemas.openxmlformats.org/officeDocument/2006/relationships/image" Target="../media/image14.png"/><Relationship Id="rId2" Type="http://schemas.microsoft.com/office/2007/relationships/media" Target="../media/media26.m4a"/><Relationship Id="rId1" Type="http://schemas.openxmlformats.org/officeDocument/2006/relationships/tags" Target="../tags/tag6.xml"/><Relationship Id="rId6" Type="http://schemas.openxmlformats.org/officeDocument/2006/relationships/image" Target="../media/image56.png"/><Relationship Id="rId11" Type="http://schemas.openxmlformats.org/officeDocument/2006/relationships/image" Target="../media/image5.png"/><Relationship Id="rId5" Type="http://schemas.openxmlformats.org/officeDocument/2006/relationships/notesSlide" Target="../notesSlides/notesSlide16.xml"/><Relationship Id="rId10" Type="http://schemas.openxmlformats.org/officeDocument/2006/relationships/image" Target="../media/image23.sv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audio" Target="../media/media27.m4a"/><Relationship Id="rId7" Type="http://schemas.openxmlformats.org/officeDocument/2006/relationships/image" Target="../media/image49.png"/><Relationship Id="rId2" Type="http://schemas.microsoft.com/office/2007/relationships/media" Target="../media/media27.m4a"/><Relationship Id="rId1" Type="http://schemas.openxmlformats.org/officeDocument/2006/relationships/tags" Target="../tags/tag7.xml"/><Relationship Id="rId6" Type="http://schemas.openxmlformats.org/officeDocument/2006/relationships/image" Target="../media/image57.png"/><Relationship Id="rId11" Type="http://schemas.openxmlformats.org/officeDocument/2006/relationships/image" Target="../media/image5.png"/><Relationship Id="rId5" Type="http://schemas.openxmlformats.org/officeDocument/2006/relationships/notesSlide" Target="../notesSlides/notesSlide17.xml"/><Relationship Id="rId10" Type="http://schemas.openxmlformats.org/officeDocument/2006/relationships/image" Target="../media/image52.svg"/><Relationship Id="rId4" Type="http://schemas.openxmlformats.org/officeDocument/2006/relationships/slideLayout" Target="../slideLayouts/slideLayout4.xml"/><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29.m4a"/><Relationship Id="rId7" Type="http://schemas.openxmlformats.org/officeDocument/2006/relationships/image" Target="../media/image60.png"/><Relationship Id="rId2" Type="http://schemas.microsoft.com/office/2007/relationships/media" Target="../media/media29.m4a"/><Relationship Id="rId1" Type="http://schemas.openxmlformats.org/officeDocument/2006/relationships/tags" Target="../tags/tag8.xml"/><Relationship Id="rId6" Type="http://schemas.openxmlformats.org/officeDocument/2006/relationships/image" Target="../media/image59.png"/><Relationship Id="rId5" Type="http://schemas.openxmlformats.org/officeDocument/2006/relationships/notesSlide" Target="../notesSlides/notesSlide19.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61.sv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60.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61.sv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61.sv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5.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9.png"/><Relationship Id="rId4" Type="http://schemas.openxmlformats.org/officeDocument/2006/relationships/image" Target="../media/image68.sv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2.png"/><Relationship Id="rId9" Type="http://schemas.openxmlformats.org/officeDocument/2006/relationships/image" Target="../media/image76.sv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5.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9.png"/><Relationship Id="rId4" Type="http://schemas.openxmlformats.org/officeDocument/2006/relationships/image" Target="../media/image68.svg"/></Relationships>
</file>

<file path=ppt/slides/_rels/slide39.xml.rels><?xml version="1.0" encoding="UTF-8" standalone="yes"?>
<Relationships xmlns="http://schemas.openxmlformats.org/package/2006/relationships"><Relationship Id="rId3" Type="http://schemas.openxmlformats.org/officeDocument/2006/relationships/hyperlink" Target="https://creativecommons.org/licenses/by-nc/3.0/" TargetMode="External"/><Relationship Id="rId2" Type="http://schemas.openxmlformats.org/officeDocument/2006/relationships/hyperlink" Target="http://webdocs.edmonton.ca/InfraPlan/demographic/Edmonton%20Population%20Historical.pdf" TargetMode="External"/><Relationship Id="rId1" Type="http://schemas.openxmlformats.org/officeDocument/2006/relationships/slideLayout" Target="../slideLayouts/slideLayout2.xml"/><Relationship Id="rId5" Type="http://schemas.openxmlformats.org/officeDocument/2006/relationships/hyperlink" Target="https://github.com/QuantitativeEcologyLab/bc-mammals-temperature" TargetMode="Externa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unsplash.com/photos/city-skyline-during-night-time-kczeUEAhDZI?utm_content=creditCopyText&amp;utm_medium=referral&amp;utm_source=unsplash" TargetMode="External"/><Relationship Id="rId5" Type="http://schemas.openxmlformats.org/officeDocument/2006/relationships/hyperlink" Target="https://unsplash.com/@justhuit?utm_content=creditCopyText&amp;utm_medium=referral&amp;utm_source=unsplash"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10.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eg"/><Relationship Id="rId5" Type="http://schemas.openxmlformats.org/officeDocument/2006/relationships/hyperlink" Target="https://unsplash.com/photos/a-moose-lying-in-the-grass-dy73Azgwk6E?utm_content=creditCopyText&amp;utm_medium=referral&amp;utm_source=unsplash" TargetMode="External"/><Relationship Id="rId4" Type="http://schemas.openxmlformats.org/officeDocument/2006/relationships/hyperlink" Target="https://unsplash.com/@jeremygerritsen?utm_content=creditCopyText&amp;utm_medium=referral&amp;utm_source=unsplash"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microsoft.com/office/2007/relationships/media" Target="../media/media9.m4a"/><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notesSlide" Target="../notesSlides/notesSlide4.xml"/><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sv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4" name="Picture 13" descr="Graphical user interface, text&#10;&#10;Description automatically generated">
            <a:extLst>
              <a:ext uri="{FF2B5EF4-FFF2-40B4-BE49-F238E27FC236}">
                <a16:creationId xmlns:a16="http://schemas.microsoft.com/office/drawing/2014/main" id="{9B923131-66FF-48EC-93D1-BC87DB4E5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964" y="5894451"/>
            <a:ext cx="3332702" cy="920180"/>
          </a:xfrm>
          <a:prstGeom prst="rect">
            <a:avLst/>
          </a:prstGeom>
        </p:spPr>
      </p:pic>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pic>
        <p:nvPicPr>
          <p:cNvPr id="27" name="Audio 26">
            <a:hlinkClick r:id="" action="ppaction://media"/>
            <a:extLst>
              <a:ext uri="{FF2B5EF4-FFF2-40B4-BE49-F238E27FC236}">
                <a16:creationId xmlns:a16="http://schemas.microsoft.com/office/drawing/2014/main" id="{9AEC9C8C-4475-B858-86E1-5D79DF001B0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6335241"/>
      </p:ext>
    </p:extLst>
  </p:cSld>
  <p:clrMapOvr>
    <a:masterClrMapping/>
  </p:clrMapOvr>
  <mc:AlternateContent xmlns:mc="http://schemas.openxmlformats.org/markup-compatibility/2006" xmlns:p14="http://schemas.microsoft.com/office/powerpoint/2010/main">
    <mc:Choice Requires="p14">
      <p:transition spd="slow" p14:dur="2000" advTm="7917"/>
    </mc:Choice>
    <mc:Fallback xmlns="">
      <p:transition spd="slow" advTm="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pic>
        <p:nvPicPr>
          <p:cNvPr id="109" name="Audio 108">
            <a:hlinkClick r:id="" action="ppaction://media"/>
            <a:extLst>
              <a:ext uri="{FF2B5EF4-FFF2-40B4-BE49-F238E27FC236}">
                <a16:creationId xmlns:a16="http://schemas.microsoft.com/office/drawing/2014/main" id="{DDB55FEE-57C3-45C1-DC30-62FF0BD038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3032260"/>
      </p:ext>
    </p:extLst>
  </p:cSld>
  <p:clrMapOvr>
    <a:masterClrMapping/>
  </p:clrMapOvr>
  <mc:AlternateContent xmlns:mc="http://schemas.openxmlformats.org/markup-compatibility/2006" xmlns:p14="http://schemas.microsoft.com/office/powerpoint/2010/main">
    <mc:Choice Requires="p14">
      <p:transition spd="slow" p14:dur="2000" advTm="11248"/>
    </mc:Choice>
    <mc:Fallback xmlns="">
      <p:transition spd="slow" advTm="1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5">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6">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Audio 23">
            <a:hlinkClick r:id="" action="ppaction://media"/>
            <a:extLst>
              <a:ext uri="{FF2B5EF4-FFF2-40B4-BE49-F238E27FC236}">
                <a16:creationId xmlns:a16="http://schemas.microsoft.com/office/drawing/2014/main" id="{0F662C35-E559-C80D-47A6-1929AEFA6E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4617006"/>
      </p:ext>
    </p:extLst>
  </p:cSld>
  <p:clrMapOvr>
    <a:masterClrMapping/>
  </p:clrMapOvr>
  <mc:AlternateContent xmlns:mc="http://schemas.openxmlformats.org/markup-compatibility/2006" xmlns:p14="http://schemas.microsoft.com/office/powerpoint/2010/main">
    <mc:Choice Requires="p14">
      <p:transition spd="slow" p14:dur="2000" advTm="6246"/>
    </mc:Choice>
    <mc:Fallback xmlns="">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pic>
        <p:nvPicPr>
          <p:cNvPr id="112" name="Audio 111">
            <a:hlinkClick r:id="" action="ppaction://media"/>
            <a:extLst>
              <a:ext uri="{FF2B5EF4-FFF2-40B4-BE49-F238E27FC236}">
                <a16:creationId xmlns:a16="http://schemas.microsoft.com/office/drawing/2014/main" id="{BC2D104F-6857-7BC0-16A8-02AA22F12F9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569013"/>
      </p:ext>
    </p:extLst>
  </p:cSld>
  <p:clrMapOvr>
    <a:masterClrMapping/>
  </p:clrMapOvr>
  <mc:AlternateContent xmlns:mc="http://schemas.openxmlformats.org/markup-compatibility/2006" xmlns:p14="http://schemas.microsoft.com/office/powerpoint/2010/main">
    <mc:Choice Requires="p14">
      <p:transition spd="slow" p14:dur="2000" advTm="20583"/>
    </mc:Choice>
    <mc:Fallback xmlns="">
      <p:transition spd="slow" advTm="20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4">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pic>
        <p:nvPicPr>
          <p:cNvPr id="111" name="Audio 110">
            <a:hlinkClick r:id="" action="ppaction://media"/>
            <a:extLst>
              <a:ext uri="{FF2B5EF4-FFF2-40B4-BE49-F238E27FC236}">
                <a16:creationId xmlns:a16="http://schemas.microsoft.com/office/drawing/2014/main" id="{664C01A4-3B2F-F807-6638-CF2A8DA95A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0318995"/>
      </p:ext>
    </p:extLst>
  </p:cSld>
  <p:clrMapOvr>
    <a:masterClrMapping/>
  </p:clrMapOvr>
  <mc:AlternateContent xmlns:mc="http://schemas.openxmlformats.org/markup-compatibility/2006" xmlns:p14="http://schemas.microsoft.com/office/powerpoint/2010/main">
    <mc:Choice Requires="p14">
      <p:transition spd="slow" p14:dur="2000" advTm="5120"/>
    </mc:Choice>
    <mc:Fallback xmlns="">
      <p:transition spd="slow" advTm="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pic>
        <p:nvPicPr>
          <p:cNvPr id="31" name="Audio 30">
            <a:hlinkClick r:id="" action="ppaction://media"/>
            <a:extLst>
              <a:ext uri="{FF2B5EF4-FFF2-40B4-BE49-F238E27FC236}">
                <a16:creationId xmlns:a16="http://schemas.microsoft.com/office/drawing/2014/main" id="{FE18EB76-303E-6FC9-F030-6BD2B10604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0803540"/>
      </p:ext>
    </p:extLst>
  </p:cSld>
  <p:clrMapOvr>
    <a:masterClrMapping/>
  </p:clrMapOvr>
  <mc:AlternateContent xmlns:mc="http://schemas.openxmlformats.org/markup-compatibility/2006" xmlns:p14="http://schemas.microsoft.com/office/powerpoint/2010/main">
    <mc:Choice Requires="p14">
      <p:transition spd="slow" p14:dur="2000" advTm="4461"/>
    </mc:Choice>
    <mc:Fallback xmlns="">
      <p:transition spd="slow" advTm="4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6128688" y="803307"/>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3263"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68849" y="1301027"/>
            <a:ext cx="912118" cy="912116"/>
          </a:xfrm>
          <a:prstGeom prst="rect">
            <a:avLst/>
          </a:prstGeom>
        </p:spPr>
      </p:pic>
      <p:pic>
        <p:nvPicPr>
          <p:cNvPr id="65" name="Audio 64">
            <a:hlinkClick r:id="" action="ppaction://media"/>
            <a:extLst>
              <a:ext uri="{FF2B5EF4-FFF2-40B4-BE49-F238E27FC236}">
                <a16:creationId xmlns:a16="http://schemas.microsoft.com/office/drawing/2014/main" id="{5D60A297-2F56-1A24-4959-5E85DAB4F6FC}"/>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45890" t="-245890" r="-245890" b="-245890"/>
          <a:stretch>
            <a:fillRect/>
          </a:stretch>
        </p:blipFill>
        <p:spPr>
          <a:xfrm>
            <a:off x="10052304" y="4718304"/>
            <a:ext cx="2057400" cy="2057400"/>
          </a:xfrm>
          <a:prstGeom prst="ellipse">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577821" y="2282932"/>
            <a:ext cx="1436038"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5027323"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739636"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370433"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845244"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370432" y="2580748"/>
            <a:ext cx="4044226"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711247"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mc:AlternateContent xmlns:mc="http://schemas.openxmlformats.org/markup-compatibility/2006" xmlns:p14="http://schemas.microsoft.com/office/powerpoint/2010/main">
    <mc:Choice Requires="p14">
      <p:transition spd="slow" p14:dur="2000" advTm="49524"/>
    </mc:Choice>
    <mc:Fallback xmlns="">
      <p:transition spd="slow" advTm="49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5"/>
                </p:tgtEl>
              </p:cMediaNode>
            </p:audio>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5">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6">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7">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7">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8">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20" name="Audio 19">
            <a:hlinkClick r:id="" action="ppaction://media"/>
            <a:extLst>
              <a:ext uri="{FF2B5EF4-FFF2-40B4-BE49-F238E27FC236}">
                <a16:creationId xmlns:a16="http://schemas.microsoft.com/office/drawing/2014/main" id="{9259C39D-68CB-1EDD-DB12-CAA5604F8AE6}"/>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4587551"/>
      </p:ext>
    </p:extLst>
  </p:cSld>
  <p:clrMapOvr>
    <a:masterClrMapping/>
  </p:clrMapOvr>
  <mc:AlternateContent xmlns:mc="http://schemas.openxmlformats.org/markup-compatibility/2006" xmlns:p14="http://schemas.microsoft.com/office/powerpoint/2010/main">
    <mc:Choice Requires="p14">
      <p:transition spd="slow" p14:dur="2000" advTm="18370"/>
    </mc:Choice>
    <mc:Fallback xmlns="">
      <p:transition spd="slow" advTm="1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4" name="Audio 33">
            <a:hlinkClick r:id="" action="ppaction://media"/>
            <a:extLst>
              <a:ext uri="{FF2B5EF4-FFF2-40B4-BE49-F238E27FC236}">
                <a16:creationId xmlns:a16="http://schemas.microsoft.com/office/drawing/2014/main" id="{EE08EA96-7C31-4A3D-9C78-890278BB2CC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218928"/>
      </p:ext>
    </p:extLst>
  </p:cSld>
  <p:clrMapOvr>
    <a:masterClrMapping/>
  </p:clrMapOvr>
  <mc:AlternateContent xmlns:mc="http://schemas.openxmlformats.org/markup-compatibility/2006" xmlns:p14="http://schemas.microsoft.com/office/powerpoint/2010/main">
    <mc:Choice Requires="p14">
      <p:transition spd="slow" p14:dur="2000" advTm="12013"/>
    </mc:Choice>
    <mc:Fallback xmlns="">
      <p:transition spd="slow" advTm="12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3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pic>
        <p:nvPicPr>
          <p:cNvPr id="36" name="Audio 35">
            <a:hlinkClick r:id="" action="ppaction://media"/>
            <a:extLst>
              <a:ext uri="{FF2B5EF4-FFF2-40B4-BE49-F238E27FC236}">
                <a16:creationId xmlns:a16="http://schemas.microsoft.com/office/drawing/2014/main" id="{8DD41619-FA28-5FBD-22D5-39D752DA9A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4121880"/>
      </p:ext>
    </p:extLst>
  </p:cSld>
  <p:clrMapOvr>
    <a:masterClrMapping/>
  </p:clrMapOvr>
  <mc:AlternateContent xmlns:mc="http://schemas.openxmlformats.org/markup-compatibility/2006" xmlns:p14="http://schemas.microsoft.com/office/powerpoint/2010/main">
    <mc:Choice Requires="p14">
      <p:transition spd="slow" p14:dur="2000" advTm="9026"/>
    </mc:Choice>
    <mc:Fallback xmlns="">
      <p:transition spd="slow" advTm="9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pic>
        <p:nvPicPr>
          <p:cNvPr id="55" name="Audio 54">
            <a:hlinkClick r:id="" action="ppaction://media"/>
            <a:extLst>
              <a:ext uri="{FF2B5EF4-FFF2-40B4-BE49-F238E27FC236}">
                <a16:creationId xmlns:a16="http://schemas.microsoft.com/office/drawing/2014/main" id="{7F86F33E-3C52-7ACC-2DB2-0E845E76E9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9407566"/>
      </p:ext>
    </p:extLst>
  </p:cSld>
  <p:clrMapOvr>
    <a:masterClrMapping/>
  </p:clrMapOvr>
  <mc:AlternateContent xmlns:mc="http://schemas.openxmlformats.org/markup-compatibility/2006" xmlns:p14="http://schemas.microsoft.com/office/powerpoint/2010/main">
    <mc:Choice Requires="p14">
      <p:transition spd="slow" p14:dur="2000" advTm="14385"/>
    </mc:Choice>
    <mc:Fallback xmlns="">
      <p:transition spd="slow" advTm="1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pic>
        <p:nvPicPr>
          <p:cNvPr id="13" name="Audio 12">
            <a:hlinkClick r:id="" action="ppaction://media"/>
            <a:extLst>
              <a:ext uri="{FF2B5EF4-FFF2-40B4-BE49-F238E27FC236}">
                <a16:creationId xmlns:a16="http://schemas.microsoft.com/office/drawing/2014/main" id="{3128CC39-F568-808F-CB87-0D76CEF64A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0512737"/>
      </p:ext>
    </p:extLst>
  </p:cSld>
  <p:clrMapOvr>
    <a:masterClrMapping/>
  </p:clrMapOvr>
  <mc:AlternateContent xmlns:mc="http://schemas.openxmlformats.org/markup-compatibility/2006" xmlns:p14="http://schemas.microsoft.com/office/powerpoint/2010/main">
    <mc:Choice Requires="p14">
      <p:transition spd="slow" p14:dur="2000" advTm="3249"/>
    </mc:Choice>
    <mc:Fallback xmlns="">
      <p:transition spd="slow" advTm="3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7981" y="1625611"/>
            <a:ext cx="10836038"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9583" y="703881"/>
              <a:ext cx="914400" cy="914400"/>
            </a:xfrm>
            <a:prstGeom prst="rect">
              <a:avLst/>
            </a:prstGeom>
          </p:spPr>
        </p:pic>
      </p:grpSp>
      <p:pic>
        <p:nvPicPr>
          <p:cNvPr id="68" name="Audio 67">
            <a:hlinkClick r:id="" action="ppaction://media"/>
            <a:extLst>
              <a:ext uri="{FF2B5EF4-FFF2-40B4-BE49-F238E27FC236}">
                <a16:creationId xmlns:a16="http://schemas.microsoft.com/office/drawing/2014/main" id="{5ECF9425-07EC-AC42-5AD0-4CA4554B02C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363662" y="2988677"/>
            <a:ext cx="1994496" cy="10616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44352503"/>
      </p:ext>
    </p:extLst>
  </p:cSld>
  <p:clrMapOvr>
    <a:masterClrMapping/>
  </p:clrMapOvr>
  <mc:AlternateContent xmlns:mc="http://schemas.openxmlformats.org/markup-compatibility/2006" xmlns:p14="http://schemas.microsoft.com/office/powerpoint/2010/main">
    <mc:Choice Requires="p14">
      <p:transition spd="slow" p14:dur="2000" advTm="18548"/>
    </mc:Choice>
    <mc:Fallback xmlns="">
      <p:transition spd="slow" advTm="1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a:xfrm>
            <a:off x="838799" y="174752"/>
            <a:ext cx="10680185" cy="507173"/>
          </a:xfrm>
        </p:spPr>
        <p:txBody>
          <a:bodyPr/>
          <a:lstStyle/>
          <a:p>
            <a:r>
              <a:rPr lang="en-US" sz="4000" dirty="0"/>
              <a:t>Habitat selection is weaker at extreme temperatures</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26829" y="805388"/>
            <a:ext cx="609398" cy="609398"/>
          </a:xfrm>
          <a:prstGeom prst="rect">
            <a:avLst/>
          </a:prstGeom>
        </p:spPr>
      </p:pic>
      <p:pic>
        <p:nvPicPr>
          <p:cNvPr id="26" name="Audio 25">
            <a:hlinkClick r:id="" action="ppaction://media"/>
            <a:extLst>
              <a:ext uri="{FF2B5EF4-FFF2-40B4-BE49-F238E27FC236}">
                <a16:creationId xmlns:a16="http://schemas.microsoft.com/office/drawing/2014/main" id="{51EF8B14-14E9-8673-3F7B-E1A3B23C49E4}"/>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426527"/>
      </p:ext>
    </p:extLst>
  </p:cSld>
  <p:clrMapOvr>
    <a:masterClrMapping/>
  </p:clrMapOvr>
  <mc:AlternateContent xmlns:mc="http://schemas.openxmlformats.org/markup-compatibility/2006">
    <mc:Choice xmlns:p14="http://schemas.microsoft.com/office/powerpoint/2010/main" Requires="p14">
      <p:transition spd="slow" p14:dur="2000" advTm="16411"/>
    </mc:Choice>
    <mc:Fallback>
      <p:transition spd="slow" advTm="16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6">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7">
              <a:extLst>
                <a:ext uri="{28A0092B-C50C-407E-A947-70E740481C1C}">
                  <a14:useLocalDpi xmlns:a14="http://schemas.microsoft.com/office/drawing/2010/main" val="0"/>
                </a:ext>
              </a:extLst>
            </a:blip>
            <a:srcRect l="2753" t="96081" r="72390" b="473"/>
            <a:stretch>
              <a:fillRect/>
            </a:stretch>
          </p:blipFill>
          <p:spPr>
            <a:xfrm>
              <a:off x="3727562"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8">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8">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45" name="Audio 44">
            <a:hlinkClick r:id="" action="ppaction://media"/>
            <a:extLst>
              <a:ext uri="{FF2B5EF4-FFF2-40B4-BE49-F238E27FC236}">
                <a16:creationId xmlns:a16="http://schemas.microsoft.com/office/drawing/2014/main" id="{4CC6F6F8-C191-81EB-8865-835BE93DF784}"/>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6340331"/>
      </p:ext>
    </p:extLst>
  </p:cSld>
  <p:clrMapOvr>
    <a:masterClrMapping/>
  </p:clrMapOvr>
  <mc:AlternateContent xmlns:mc="http://schemas.openxmlformats.org/markup-compatibility/2006">
    <mc:Choice xmlns:p14="http://schemas.microsoft.com/office/powerpoint/2010/main" Requires="p14">
      <p:transition spd="slow" p14:dur="2000" advTm="24362"/>
    </mc:Choice>
    <mc:Fallback>
      <p:transition spd="slow" advTm="2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0781" y="2880064"/>
            <a:ext cx="914400" cy="914400"/>
          </a:xfrm>
          <a:prstGeom prst="rect">
            <a:avLst/>
          </a:prstGeom>
        </p:spPr>
      </p:pic>
      <p:pic>
        <p:nvPicPr>
          <p:cNvPr id="25" name="Audio 24">
            <a:hlinkClick r:id="" action="ppaction://media"/>
            <a:extLst>
              <a:ext uri="{FF2B5EF4-FFF2-40B4-BE49-F238E27FC236}">
                <a16:creationId xmlns:a16="http://schemas.microsoft.com/office/drawing/2014/main" id="{E6F7ACD1-D5EA-FE2E-22A3-87BD38B87EE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9656573"/>
      </p:ext>
    </p:extLst>
  </p:cSld>
  <p:clrMapOvr>
    <a:masterClrMapping/>
  </p:clrMapOvr>
  <mc:AlternateContent xmlns:mc="http://schemas.openxmlformats.org/markup-compatibility/2006">
    <mc:Choice xmlns:p14="http://schemas.microsoft.com/office/powerpoint/2010/main" Requires="p14">
      <p:transition spd="slow" p14:dur="2000" advTm="19771"/>
    </mc:Choice>
    <mc:Fallback>
      <p:transition spd="slow" advTm="1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4" name="Audio 103">
            <a:hlinkClick r:id="" action="ppaction://media"/>
            <a:extLst>
              <a:ext uri="{FF2B5EF4-FFF2-40B4-BE49-F238E27FC236}">
                <a16:creationId xmlns:a16="http://schemas.microsoft.com/office/drawing/2014/main" id="{1D41AE2C-36F0-810F-EE45-928F50A8BCE6}"/>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67956820"/>
      </p:ext>
    </p:extLst>
  </p:cSld>
  <p:clrMapOvr>
    <a:masterClrMapping/>
  </p:clrMapOvr>
  <mc:AlternateContent xmlns:mc="http://schemas.openxmlformats.org/markup-compatibility/2006" xmlns:p14="http://schemas.microsoft.com/office/powerpoint/2010/main">
    <mc:Choice Requires="p14">
      <p:transition spd="slow" p14:dur="2000" advTm="16034"/>
    </mc:Choice>
    <mc:Fallback xmlns="">
      <p:transition spd="slow" advTm="1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7" name="Audio 86">
            <a:hlinkClick r:id="" action="ppaction://media"/>
            <a:extLst>
              <a:ext uri="{FF2B5EF4-FFF2-40B4-BE49-F238E27FC236}">
                <a16:creationId xmlns:a16="http://schemas.microsoft.com/office/drawing/2014/main" id="{627BA8BF-9A13-A24D-DF14-17CAD06F9C3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7138669"/>
      </p:ext>
    </p:extLst>
  </p:cSld>
  <p:clrMapOvr>
    <a:masterClrMapping/>
  </p:clrMapOvr>
  <mc:AlternateContent xmlns:mc="http://schemas.openxmlformats.org/markup-compatibility/2006" xmlns:p14="http://schemas.microsoft.com/office/powerpoint/2010/main">
    <mc:Choice Requires="p14">
      <p:transition spd="slow" p14:dur="2000" advTm="10199"/>
    </mc:Choice>
    <mc:Fallback xmlns="">
      <p:transition spd="slow" advTm="10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25182" y="1273411"/>
            <a:ext cx="912118" cy="912116"/>
          </a:xfrm>
          <a:prstGeom prst="rect">
            <a:avLst/>
          </a:prstGeom>
        </p:spPr>
      </p:pic>
      <p:pic>
        <p:nvPicPr>
          <p:cNvPr id="46" name="Audio 45">
            <a:hlinkClick r:id="" action="ppaction://media"/>
            <a:extLst>
              <a:ext uri="{FF2B5EF4-FFF2-40B4-BE49-F238E27FC236}">
                <a16:creationId xmlns:a16="http://schemas.microsoft.com/office/drawing/2014/main" id="{5FEE9BE9-5716-27F7-6951-9F55A798CCE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68110863"/>
      </p:ext>
    </p:extLst>
  </p:cSld>
  <p:clrMapOvr>
    <a:masterClrMapping/>
  </p:clrMapOvr>
  <mc:AlternateContent xmlns:mc="http://schemas.openxmlformats.org/markup-compatibility/2006">
    <mc:Choice xmlns:p14="http://schemas.microsoft.com/office/powerpoint/2010/main" Requires="p14">
      <p:transition spd="slow" p14:dur="2000" advTm="17888"/>
    </mc:Choice>
    <mc:Fallback>
      <p:transition spd="slow" advTm="17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6"/>
                </p:tgtEl>
              </p:cMediaNode>
            </p:audio>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5" name="Audio 74">
            <a:hlinkClick r:id="" action="ppaction://media"/>
            <a:extLst>
              <a:ext uri="{FF2B5EF4-FFF2-40B4-BE49-F238E27FC236}">
                <a16:creationId xmlns:a16="http://schemas.microsoft.com/office/drawing/2014/main" id="{9EF06CBA-E825-B72C-99B9-14B1378274C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73397832"/>
      </p:ext>
    </p:extLst>
  </p:cSld>
  <p:clrMapOvr>
    <a:masterClrMapping/>
  </p:clrMapOvr>
  <mc:AlternateContent xmlns:mc="http://schemas.openxmlformats.org/markup-compatibility/2006">
    <mc:Choice xmlns:p14="http://schemas.microsoft.com/office/powerpoint/2010/main" Requires="p14">
      <p:transition spd="slow" p14:dur="2000" advTm="22422"/>
    </mc:Choice>
    <mc:Fallback>
      <p:transition spd="slow" advTm="22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5"/>
                </p:tgtEl>
              </p:cMediaNode>
            </p:audio>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83" name="Content Placeholder 5">
            <a:extLst>
              <a:ext uri="{FF2B5EF4-FFF2-40B4-BE49-F238E27FC236}">
                <a16:creationId xmlns:a16="http://schemas.microsoft.com/office/drawing/2014/main" id="{3510C130-2911-63FD-D6F4-9E63ACA8C0EF}"/>
              </a:ext>
            </a:extLst>
          </p:cNvPr>
          <p:cNvSpPr>
            <a:spLocks noGrp="1"/>
          </p:cNvSpPr>
          <p:nvPr>
            <p:ph idx="1"/>
          </p:nvPr>
        </p:nvSpPr>
        <p:spPr>
          <a:xfrm>
            <a:off x="838199" y="1089151"/>
            <a:ext cx="10566271" cy="5087811"/>
          </a:xfrm>
        </p:spPr>
        <p:txBody>
          <a:bodyPr anchor="ctr">
            <a:normAutofit/>
          </a:bodyPr>
          <a:lstStyle/>
          <a:p>
            <a:pPr marL="0" indent="0">
              <a:buNone/>
            </a:pPr>
            <a:endParaRPr lang="en-US" dirty="0"/>
          </a:p>
          <a:p>
            <a:r>
              <a:rPr lang="en-US" dirty="0"/>
              <a:t>Caribou avoid wolf habitat</a:t>
            </a:r>
          </a:p>
          <a:p>
            <a:r>
              <a:rPr lang="en-US" dirty="0"/>
              <a:t>Lower RSS at extreme</a:t>
            </a:r>
            <a:br>
              <a:rPr lang="en-US" dirty="0"/>
            </a:br>
            <a:r>
              <a:rPr lang="en-US" dirty="0"/>
              <a:t>temperatures:</a:t>
            </a:r>
          </a:p>
          <a:p>
            <a:pPr lvl="1"/>
            <a:r>
              <a:rPr lang="en-US" dirty="0"/>
              <a:t>Hot summers = lower risk?</a:t>
            </a:r>
          </a:p>
          <a:p>
            <a:pPr lvl="1"/>
            <a:r>
              <a:rPr lang="en-US" dirty="0"/>
              <a:t>Warm winters = higher risk?</a:t>
            </a:r>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924" y="754840"/>
            <a:ext cx="7018633" cy="6103160"/>
          </a:xfrm>
          <a:prstGeom prst="rect">
            <a:avLst/>
          </a:prstGeom>
        </p:spPr>
      </p:pic>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4381602" y="687175"/>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4233740" y="576621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79" name="Audio 78">
            <a:hlinkClick r:id="" action="ppaction://media"/>
            <a:extLst>
              <a:ext uri="{FF2B5EF4-FFF2-40B4-BE49-F238E27FC236}">
                <a16:creationId xmlns:a16="http://schemas.microsoft.com/office/drawing/2014/main" id="{FF5EA8A6-4B78-2B07-FF32-4C926F09AE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1832373"/>
      </p:ext>
    </p:extLst>
  </p:cSld>
  <p:clrMapOvr>
    <a:masterClrMapping/>
  </p:clrMapOvr>
  <mc:AlternateContent xmlns:mc="http://schemas.openxmlformats.org/markup-compatibility/2006">
    <mc:Choice xmlns:p14="http://schemas.microsoft.com/office/powerpoint/2010/main" Requires="p14">
      <p:transition spd="slow" p14:dur="2000" advTm="38030"/>
    </mc:Choice>
    <mc:Fallback>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adapt their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94329"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26947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2" name="Rectangle 51">
            <a:extLst>
              <a:ext uri="{FF2B5EF4-FFF2-40B4-BE49-F238E27FC236}">
                <a16:creationId xmlns:a16="http://schemas.microsoft.com/office/drawing/2014/main" id="{D117B605-01C2-FD23-8C8F-8F71882AA420}"/>
              </a:ext>
            </a:extLst>
          </p:cNvPr>
          <p:cNvSpPr/>
          <p:nvPr/>
        </p:nvSpPr>
        <p:spPr>
          <a:xfrm>
            <a:off x="3896940"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126DF31-2D55-3C05-8F81-ABC46073910B}"/>
              </a:ext>
            </a:extLst>
          </p:cNvPr>
          <p:cNvSpPr/>
          <p:nvPr/>
        </p:nvSpPr>
        <p:spPr>
          <a:xfrm>
            <a:off x="7160761"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4" name="Audio 93">
            <a:hlinkClick r:id="" action="ppaction://media"/>
            <a:extLst>
              <a:ext uri="{FF2B5EF4-FFF2-40B4-BE49-F238E27FC236}">
                <a16:creationId xmlns:a16="http://schemas.microsoft.com/office/drawing/2014/main" id="{2CBD3B13-E517-8555-A937-634FD838E09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71029077"/>
      </p:ext>
    </p:extLst>
  </p:cSld>
  <p:clrMapOvr>
    <a:masterClrMapping/>
  </p:clrMapOvr>
  <mc:AlternateContent xmlns:mc="http://schemas.openxmlformats.org/markup-compatibility/2006">
    <mc:Choice xmlns:p14="http://schemas.microsoft.com/office/powerpoint/2010/main" Requires="p14">
      <p:transition spd="slow" p14:dur="2000" advTm="35979"/>
    </mc:Choice>
    <mc:Fallback>
      <p:transition spd="slow" advTm="35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4"/>
                </p:tgtEl>
              </p:cMediaNode>
            </p:audio>
          </p:childTnLst>
        </p:cTn>
      </p:par>
    </p:tnLst>
    <p:bldLst>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pic>
        <p:nvPicPr>
          <p:cNvPr id="41" name="Audio 40">
            <a:hlinkClick r:id="" action="ppaction://media"/>
            <a:extLst>
              <a:ext uri="{FF2B5EF4-FFF2-40B4-BE49-F238E27FC236}">
                <a16:creationId xmlns:a16="http://schemas.microsoft.com/office/drawing/2014/main" id="{F24D30A8-1CB6-5FC7-38E4-4094268C95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606507"/>
      </p:ext>
    </p:extLst>
  </p:cSld>
  <p:clrMapOvr>
    <a:masterClrMapping/>
  </p:clrMapOvr>
  <mc:AlternateContent xmlns:mc="http://schemas.openxmlformats.org/markup-compatibility/2006" xmlns:p14="http://schemas.microsoft.com/office/powerpoint/2010/main">
    <mc:Choice Requires="p14">
      <p:transition spd="slow" p14:dur="2000" advTm="29871"/>
    </mc:Choice>
    <mc:Fallback xmlns="">
      <p:transition spd="slow" advTm="2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848396"/>
            <a:ext cx="12192000" cy="5573484"/>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their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43827"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0869989" y="887915"/>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3686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66192" y="2467308"/>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09020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269472" y="1004374"/>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817170"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54" name="Audio 53">
            <a:hlinkClick r:id="" action="ppaction://media"/>
            <a:extLst>
              <a:ext uri="{FF2B5EF4-FFF2-40B4-BE49-F238E27FC236}">
                <a16:creationId xmlns:a16="http://schemas.microsoft.com/office/drawing/2014/main" id="{F3A8ECD2-EA78-C463-F26D-D061D4E16B7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1534992"/>
      </p:ext>
    </p:extLst>
  </p:cSld>
  <p:clrMapOvr>
    <a:masterClrMapping/>
  </p:clrMapOvr>
  <mc:AlternateContent xmlns:mc="http://schemas.openxmlformats.org/markup-compatibility/2006">
    <mc:Choice xmlns:p14="http://schemas.microsoft.com/office/powerpoint/2010/main" Requires="p14">
      <p:transition spd="slow" p14:dur="2000" advTm="19544"/>
    </mc:Choice>
    <mc:Fallback>
      <p:transition spd="slow" advTm="19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6502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91F52933-DA3F-CF81-8462-108EB3DA816E}"/>
              </a:ext>
            </a:extLst>
          </p:cNvPr>
          <p:cNvSpPr/>
          <p:nvPr/>
        </p:nvSpPr>
        <p:spPr>
          <a:xfrm>
            <a:off x="1199016" y="3702283"/>
            <a:ext cx="2482808"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3084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selection</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solidFill>
            <a:srgbClr val="C00000">
              <a:alpha val="3922"/>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0702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US" dirty="0"/>
              <a:t>Rising heat</a:t>
            </a:r>
            <a:r>
              <a:rPr lang="en-CA" dirty="0"/>
              <a:t> will impact ecosystem dynamics</a:t>
            </a:r>
          </a:p>
        </p:txBody>
      </p:sp>
      <p:sp>
        <p:nvSpPr>
          <p:cNvPr id="3" name="Content Placeholder 2">
            <a:extLst>
              <a:ext uri="{FF2B5EF4-FFF2-40B4-BE49-F238E27FC236}">
                <a16:creationId xmlns:a16="http://schemas.microsoft.com/office/drawing/2014/main" id="{052A1085-6533-5B53-D641-B4E96CF4B723}"/>
              </a:ext>
            </a:extLst>
          </p:cNvPr>
          <p:cNvSpPr>
            <a:spLocks noGrp="1"/>
          </p:cNvSpPr>
          <p:nvPr>
            <p:ph idx="1"/>
          </p:nvPr>
        </p:nvSpPr>
        <p:spPr/>
        <p:txBody>
          <a:bodyPr anchor="t">
            <a:normAutofit/>
          </a:bodyPr>
          <a:lstStyle/>
          <a:p>
            <a:pPr marL="0" indent="0">
              <a:buNone/>
            </a:pPr>
            <a:endParaRPr lang="en-US" sz="2800" dirty="0"/>
          </a:p>
          <a:p>
            <a:r>
              <a:rPr lang="en-US" sz="2800" dirty="0"/>
              <a:t>Temperature nonlinearly affects:</a:t>
            </a:r>
          </a:p>
          <a:p>
            <a:pPr lvl="1"/>
            <a:r>
              <a:rPr lang="en-US" sz="2600" dirty="0"/>
              <a:t>Animal movement behavior</a:t>
            </a:r>
          </a:p>
          <a:p>
            <a:pPr lvl="1"/>
            <a:r>
              <a:rPr lang="en-US" sz="2600" dirty="0"/>
              <a:t>Encounter rates</a:t>
            </a:r>
          </a:p>
          <a:p>
            <a:pPr lvl="1"/>
            <a:r>
              <a:rPr lang="en-US" sz="2600" dirty="0"/>
              <a:t>Seasonal phenology (e.g., green-up, hibernation)</a:t>
            </a:r>
          </a:p>
          <a:p>
            <a:pPr lvl="1"/>
            <a:r>
              <a:rPr lang="en-US" sz="2600" dirty="0"/>
              <a:t>Extreme events (e.g., heat domes, fires, rain-on-snow events)</a:t>
            </a:r>
          </a:p>
          <a:p>
            <a:pPr lvl="1"/>
            <a:r>
              <a:rPr lang="en-US" sz="2600" dirty="0"/>
              <a:t>Ecosystem dynamics</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12" name="Graphic 13">
            <a:extLst>
              <a:ext uri="{FF2B5EF4-FFF2-40B4-BE49-F238E27FC236}">
                <a16:creationId xmlns:a16="http://schemas.microsoft.com/office/drawing/2014/main" id="{A91CA08E-9786-ADFE-BC3E-38D03825629C}"/>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3" name="Graphic 5">
            <a:extLst>
              <a:ext uri="{FF2B5EF4-FFF2-40B4-BE49-F238E27FC236}">
                <a16:creationId xmlns:a16="http://schemas.microsoft.com/office/drawing/2014/main" id="{A240D421-C60E-A973-842E-6B6207FD3244}"/>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4" name="Graphic 13">
            <a:extLst>
              <a:ext uri="{FF2B5EF4-FFF2-40B4-BE49-F238E27FC236}">
                <a16:creationId xmlns:a16="http://schemas.microsoft.com/office/drawing/2014/main" id="{4A5555B5-FCC5-9656-6737-29A4C5E5FB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2053" y="5421535"/>
            <a:ext cx="1416969" cy="1450978"/>
          </a:xfrm>
          <a:prstGeom prst="rect">
            <a:avLst/>
          </a:prstGeom>
        </p:spPr>
      </p:pic>
      <p:sp>
        <p:nvSpPr>
          <p:cNvPr id="15" name="Graphic 2">
            <a:extLst>
              <a:ext uri="{FF2B5EF4-FFF2-40B4-BE49-F238E27FC236}">
                <a16:creationId xmlns:a16="http://schemas.microsoft.com/office/drawing/2014/main" id="{B9639C5F-5591-291C-0C4C-AB82DE12B3C9}"/>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6" name="Graphic 1">
            <a:extLst>
              <a:ext uri="{FF2B5EF4-FFF2-40B4-BE49-F238E27FC236}">
                <a16:creationId xmlns:a16="http://schemas.microsoft.com/office/drawing/2014/main" id="{0E64CB4A-0DA1-D4E3-E899-3C81E90E6B6B}"/>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4" name="Graphic 11">
            <a:extLst>
              <a:ext uri="{FF2B5EF4-FFF2-40B4-BE49-F238E27FC236}">
                <a16:creationId xmlns:a16="http://schemas.microsoft.com/office/drawing/2014/main" id="{BD1D053D-CE1C-E604-603D-8838A3EC0B8B}"/>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10807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p:txBody>
          <a:bodyPr>
            <a:normAutofit/>
          </a:bodyPr>
          <a:lstStyle/>
          <a:p>
            <a:r>
              <a:rPr lang="en-CA" dirty="0"/>
              <a:t>Effective conservation requires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r>
              <a:rPr lang="en-CA" sz="2800" dirty="0"/>
              <a:t>Predicting the future using historical data is hard:</a:t>
            </a:r>
          </a:p>
          <a:p>
            <a:pPr lvl="1"/>
            <a:r>
              <a:rPr lang="en-CA" dirty="0"/>
              <a:t>Mammals’ responses to temperature are nonlinear</a:t>
            </a:r>
          </a:p>
          <a:p>
            <a:pPr lvl="1"/>
            <a:r>
              <a:rPr lang="en-CA" dirty="0"/>
              <a:t>Data are scarce at extreme temperatures</a:t>
            </a:r>
          </a:p>
          <a:p>
            <a:pPr lvl="1"/>
            <a:r>
              <a:rPr lang="en-CA" dirty="0"/>
              <a:t>Predicting responses to multiple changes is hard (Polazzo et al. 2024)</a:t>
            </a:r>
          </a:p>
          <a:p>
            <a:pPr marL="0" indent="0">
              <a:buNone/>
            </a:pPr>
            <a:endParaRPr lang="en-CA" sz="2800" dirty="0"/>
          </a:p>
          <a:p>
            <a:pPr marL="0" indent="0">
              <a:buNone/>
            </a:pPr>
            <a:r>
              <a:rPr lang="en-CA" sz="2800" dirty="0"/>
              <a:t>Protect habitats proactively:</a:t>
            </a:r>
          </a:p>
          <a:p>
            <a:pPr lvl="1"/>
            <a:r>
              <a:rPr lang="en-CA" sz="2400" dirty="0"/>
              <a:t>Animals may select </a:t>
            </a:r>
            <a:r>
              <a:rPr lang="en-CA" sz="2400" u="sng" dirty="0"/>
              <a:t>against</a:t>
            </a:r>
            <a:r>
              <a:rPr lang="en-CA" sz="2400" dirty="0"/>
              <a:t> current habitats</a:t>
            </a:r>
          </a:p>
          <a:p>
            <a:pPr lvl="1"/>
            <a:r>
              <a:rPr lang="en-CA" sz="2400" dirty="0"/>
              <a:t>Account for future changes in conditions and community dynamics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804962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Conclusions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36</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a:t>
            </a:r>
          </a:p>
          <a:p>
            <a:pPr lvl="1"/>
            <a:r>
              <a:rPr lang="en-CA" dirty="0"/>
              <a:t>Underrepresented species (e.g., small spp.)</a:t>
            </a:r>
          </a:p>
          <a:p>
            <a:pPr lvl="1"/>
            <a:r>
              <a:rPr lang="en-CA" dirty="0"/>
              <a:t>Effects of temperature on community dynamics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2"/>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33410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4E72-347E-4E36-935E-BCA45A84B8EF}"/>
              </a:ext>
            </a:extLst>
          </p:cNvPr>
          <p:cNvSpPr>
            <a:spLocks noGrp="1"/>
          </p:cNvSpPr>
          <p:nvPr>
            <p:ph type="title"/>
          </p:nvPr>
        </p:nvSpPr>
        <p:spPr/>
        <p:txBody>
          <a:bodyPr>
            <a:noAutofit/>
          </a:bodyPr>
          <a:lstStyle/>
          <a:p>
            <a:r>
              <a:rPr lang="en-CA" sz="2200" dirty="0"/>
              <a:t>Funder acknowledgements</a:t>
            </a:r>
          </a:p>
        </p:txBody>
      </p:sp>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37</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14" name="Picture 13">
            <a:extLst>
              <a:ext uri="{FF2B5EF4-FFF2-40B4-BE49-F238E27FC236}">
                <a16:creationId xmlns:a16="http://schemas.microsoft.com/office/drawing/2014/main" id="{358112F8-FE51-4E8E-A394-A9AB9B196A8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0774" y="1940130"/>
            <a:ext cx="3072956" cy="848992"/>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6619" y="459799"/>
            <a:ext cx="1550848" cy="1418736"/>
          </a:xfrm>
          <a:prstGeom prst="rect">
            <a:avLst/>
          </a:prstGeom>
        </p:spPr>
      </p:pic>
    </p:spTree>
    <p:extLst>
      <p:ext uri="{BB962C8B-B14F-4D97-AF65-F5344CB8AC3E}">
        <p14:creationId xmlns:p14="http://schemas.microsoft.com/office/powerpoint/2010/main" val="2647931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E61D3-810E-939C-AD3C-982F7148C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9E443-1E0B-6666-25DA-4D35DE208852}"/>
              </a:ext>
            </a:extLst>
          </p:cNvPr>
          <p:cNvSpPr>
            <a:spLocks noGrp="1"/>
          </p:cNvSpPr>
          <p:nvPr>
            <p:ph type="title"/>
          </p:nvPr>
        </p:nvSpPr>
        <p:spPr/>
        <p:txBody>
          <a:bodyPr>
            <a:normAutofit/>
          </a:bodyPr>
          <a:lstStyle/>
          <a:p>
            <a:r>
              <a:rPr lang="en-CA" dirty="0"/>
              <a:t>Conclusions and future directions</a:t>
            </a:r>
          </a:p>
        </p:txBody>
      </p:sp>
      <p:sp>
        <p:nvSpPr>
          <p:cNvPr id="5" name="Slide Number Placeholder 4">
            <a:extLst>
              <a:ext uri="{FF2B5EF4-FFF2-40B4-BE49-F238E27FC236}">
                <a16:creationId xmlns:a16="http://schemas.microsoft.com/office/drawing/2014/main" id="{DC439117-B5E4-37F6-A9E5-9EF9EABA0C95}"/>
              </a:ext>
            </a:extLst>
          </p:cNvPr>
          <p:cNvSpPr>
            <a:spLocks noGrp="1"/>
          </p:cNvSpPr>
          <p:nvPr>
            <p:ph type="sldNum" sz="quarter" idx="12"/>
          </p:nvPr>
        </p:nvSpPr>
        <p:spPr/>
        <p:txBody>
          <a:bodyPr/>
          <a:lstStyle/>
          <a:p>
            <a:fld id="{AE8FF73E-95BF-4E5E-8039-3219E3426DBA}" type="slidenum">
              <a:rPr lang="en-CA" smtClean="0"/>
              <a:pPr/>
              <a:t>38</a:t>
            </a:fld>
            <a:endParaRPr lang="en-CA" dirty="0"/>
          </a:p>
        </p:txBody>
      </p:sp>
      <p:sp>
        <p:nvSpPr>
          <p:cNvPr id="13" name="Content Placeholder 12">
            <a:extLst>
              <a:ext uri="{FF2B5EF4-FFF2-40B4-BE49-F238E27FC236}">
                <a16:creationId xmlns:a16="http://schemas.microsoft.com/office/drawing/2014/main" id="{445398AE-40FE-EF2C-611F-5AAFF6BD627D}"/>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a:t>
            </a:r>
          </a:p>
          <a:p>
            <a:pPr lvl="1"/>
            <a:r>
              <a:rPr lang="en-CA" dirty="0"/>
              <a:t>Underrepresented species (e.g., small spp.)</a:t>
            </a:r>
          </a:p>
          <a:p>
            <a:pPr lvl="1"/>
            <a:r>
              <a:rPr lang="en-CA" dirty="0"/>
              <a:t>Effects of temperature on community dynamics</a:t>
            </a:r>
          </a:p>
        </p:txBody>
      </p:sp>
      <p:grpSp>
        <p:nvGrpSpPr>
          <p:cNvPr id="14" name="Group 13">
            <a:extLst>
              <a:ext uri="{FF2B5EF4-FFF2-40B4-BE49-F238E27FC236}">
                <a16:creationId xmlns:a16="http://schemas.microsoft.com/office/drawing/2014/main" id="{6AED3AE4-580F-8466-6F58-8EC6F9B61A01}"/>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9E7B590F-028A-5327-262F-CE7E6E1857B5}"/>
                </a:ext>
              </a:extLst>
            </p:cNvPr>
            <p:cNvPicPr>
              <a:picLocks noChangeAspect="1"/>
            </p:cNvPicPr>
            <p:nvPr/>
          </p:nvPicPr>
          <p:blipFill>
            <a:blip r:embed="rId2"/>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CB6ACB4B-F2F8-4E84-7E2A-CD5B9647C7ED}"/>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E8420907-83E0-5662-4A5F-C55B86EEC5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9CCDFDB5-BE38-B7BE-6BCF-C82DB2910E16}"/>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6A270C83-F059-3F06-E455-1F2845A6E3C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43E62CB6-2CCC-B7A8-CBC3-692A252D3F15}"/>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4" name="Graphic 13">
            <a:extLst>
              <a:ext uri="{FF2B5EF4-FFF2-40B4-BE49-F238E27FC236}">
                <a16:creationId xmlns:a16="http://schemas.microsoft.com/office/drawing/2014/main" id="{B4E159E3-DE17-1493-160A-41D227D4740C}"/>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9" name="Graphic 5">
            <a:extLst>
              <a:ext uri="{FF2B5EF4-FFF2-40B4-BE49-F238E27FC236}">
                <a16:creationId xmlns:a16="http://schemas.microsoft.com/office/drawing/2014/main" id="{7ED58980-CF15-7A2D-F84F-56004D085E90}"/>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0" name="Graphic 19">
            <a:extLst>
              <a:ext uri="{FF2B5EF4-FFF2-40B4-BE49-F238E27FC236}">
                <a16:creationId xmlns:a16="http://schemas.microsoft.com/office/drawing/2014/main" id="{9CF550C8-EBC0-22E0-0051-432DE0A35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2053" y="5421535"/>
            <a:ext cx="1416969" cy="1450978"/>
          </a:xfrm>
          <a:prstGeom prst="rect">
            <a:avLst/>
          </a:prstGeom>
        </p:spPr>
      </p:pic>
      <p:sp>
        <p:nvSpPr>
          <p:cNvPr id="21" name="Graphic 2">
            <a:extLst>
              <a:ext uri="{FF2B5EF4-FFF2-40B4-BE49-F238E27FC236}">
                <a16:creationId xmlns:a16="http://schemas.microsoft.com/office/drawing/2014/main" id="{39B21484-73E1-5979-3742-19CAC1809695}"/>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2" name="Graphic 1">
            <a:extLst>
              <a:ext uri="{FF2B5EF4-FFF2-40B4-BE49-F238E27FC236}">
                <a16:creationId xmlns:a16="http://schemas.microsoft.com/office/drawing/2014/main" id="{13F3B709-FB8B-C9F1-2C6C-4740D4396BE8}"/>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7269E77C-8041-BD66-EE36-A1F4690E6A1B}"/>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485135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lnSpcReduction="10000"/>
          </a:bodyPr>
          <a:lstStyle/>
          <a:p>
            <a:pPr marL="342900" indent="-342900">
              <a:buAutoNum type="arabicPeriod"/>
            </a:pPr>
            <a:r>
              <a:rPr lang="en-GB" sz="1800" dirty="0">
                <a:hlinkClick r:id="rId2"/>
              </a:rPr>
              <a:t>http://webdocs.edmonton.ca/InfraPlan/demographic/Edmonton%20Population%20Historical.pdf</a:t>
            </a:r>
            <a:endParaRPr lang="en-GB" sz="1800" dirty="0"/>
          </a:p>
          <a:p>
            <a:pPr marL="0" indent="0">
              <a:buNone/>
            </a:pPr>
            <a:endParaRPr lang="en-US" sz="1800" dirty="0"/>
          </a:p>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3"/>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4"/>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5"/>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39</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718203"/>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spTree>
    <p:extLst>
      <p:ext uri="{BB962C8B-B14F-4D97-AF65-F5344CB8AC3E}">
        <p14:creationId xmlns:p14="http://schemas.microsoft.com/office/powerpoint/2010/main" val="1418873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4">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pic>
        <p:nvPicPr>
          <p:cNvPr id="48" name="Audio 47">
            <a:hlinkClick r:id="" action="ppaction://media"/>
            <a:extLst>
              <a:ext uri="{FF2B5EF4-FFF2-40B4-BE49-F238E27FC236}">
                <a16:creationId xmlns:a16="http://schemas.microsoft.com/office/drawing/2014/main" id="{DA4C41E0-B6AA-1381-1414-57FB4B08B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3562468"/>
      </p:ext>
    </p:extLst>
  </p:cSld>
  <p:clrMapOvr>
    <a:masterClrMapping/>
  </p:clrMapOvr>
  <mc:AlternateContent xmlns:mc="http://schemas.openxmlformats.org/markup-compatibility/2006" xmlns:p14="http://schemas.microsoft.com/office/powerpoint/2010/main">
    <mc:Choice Requires="p14">
      <p:transition spd="slow" p14:dur="2000" advTm="11304"/>
    </mc:Choice>
    <mc:Fallback xmlns="">
      <p:transition spd="slow" advTm="1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pic>
        <p:nvPicPr>
          <p:cNvPr id="74" name="Audio 73">
            <a:hlinkClick r:id="" action="ppaction://media"/>
            <a:extLst>
              <a:ext uri="{FF2B5EF4-FFF2-40B4-BE49-F238E27FC236}">
                <a16:creationId xmlns:a16="http://schemas.microsoft.com/office/drawing/2014/main" id="{DF97B08F-4636-F8AA-5833-C79BE3071E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4666919"/>
      </p:ext>
    </p:extLst>
  </p:cSld>
  <p:clrMapOvr>
    <a:masterClrMapping/>
  </p:clrMapOvr>
  <mc:AlternateContent xmlns:mc="http://schemas.openxmlformats.org/markup-compatibility/2006" xmlns:p14="http://schemas.microsoft.com/office/powerpoint/2010/main">
    <mc:Choice Requires="p14">
      <p:transition spd="slow" p14:dur="2000" advTm="15451"/>
    </mc:Choice>
    <mc:Fallback xmlns="">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4">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5"/>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6"/>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9" name="Audio 68">
            <a:hlinkClick r:id="" action="ppaction://media"/>
            <a:extLst>
              <a:ext uri="{FF2B5EF4-FFF2-40B4-BE49-F238E27FC236}">
                <a16:creationId xmlns:a16="http://schemas.microsoft.com/office/drawing/2014/main" id="{B949C718-E5B3-9EE6-B126-45AFAD9626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774915"/>
      </p:ext>
    </p:extLst>
  </p:cSld>
  <p:clrMapOvr>
    <a:masterClrMapping/>
  </p:clrMapOvr>
  <mc:AlternateContent xmlns:mc="http://schemas.openxmlformats.org/markup-compatibility/2006" xmlns:p14="http://schemas.microsoft.com/office/powerpoint/2010/main">
    <mc:Choice Requires="p14">
      <p:transition spd="slow" p14:dur="2000" advTm="9675"/>
    </mc:Choice>
    <mc:Fallback xmlns="">
      <p:transition spd="slow" advTm="9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pic>
        <p:nvPicPr>
          <p:cNvPr id="88" name="Audio 87">
            <a:hlinkClick r:id="" action="ppaction://media"/>
            <a:extLst>
              <a:ext uri="{FF2B5EF4-FFF2-40B4-BE49-F238E27FC236}">
                <a16:creationId xmlns:a16="http://schemas.microsoft.com/office/drawing/2014/main" id="{C4C31D90-2558-08F4-6E25-4CB094F9105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62913492"/>
      </p:ext>
    </p:extLst>
  </p:cSld>
  <p:clrMapOvr>
    <a:masterClrMapping/>
  </p:clrMapOvr>
  <mc:AlternateContent xmlns:mc="http://schemas.openxmlformats.org/markup-compatibility/2006" xmlns:p14="http://schemas.microsoft.com/office/powerpoint/2010/main">
    <mc:Choice Requires="p14">
      <p:transition spd="slow" p14:dur="2000" advTm="17458"/>
    </mc:Choice>
    <mc:Fallback xmlns="">
      <p:transition spd="slow" advTm="1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8"/>
                </p:tgtEl>
              </p:cMediaNode>
            </p:audio>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6">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pic>
        <p:nvPicPr>
          <p:cNvPr id="117" name="Audio 116">
            <a:hlinkClick r:id="" action="ppaction://media"/>
            <a:extLst>
              <a:ext uri="{FF2B5EF4-FFF2-40B4-BE49-F238E27FC236}">
                <a16:creationId xmlns:a16="http://schemas.microsoft.com/office/drawing/2014/main" id="{5AD95269-3308-3564-8671-7035BC0EA1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7436283"/>
      </p:ext>
    </p:extLst>
  </p:cSld>
  <p:clrMapOvr>
    <a:masterClrMapping/>
  </p:clrMapOvr>
  <mc:AlternateContent xmlns:mc="http://schemas.openxmlformats.org/markup-compatibility/2006" xmlns:p14="http://schemas.microsoft.com/office/powerpoint/2010/main">
    <mc:Choice Requires="p14">
      <p:transition spd="slow" p14:dur="2000" advTm="16710"/>
    </mc:Choice>
    <mc:Fallback xmlns="">
      <p:transition spd="slow" advTm="16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30B3AE-1C62-42FF-584A-C328C189032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301337B-3078-CD04-5C52-52ED7AB62583}"/>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788B4E99-DCE9-9FE0-D6E1-24DCD586EF8E}"/>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186008" y="2453644"/>
            <a:ext cx="6226685" cy="3597352"/>
            <a:chOff x="3186008" y="2453644"/>
            <a:chExt cx="6226685"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577820" y="5443136"/>
              <a:ext cx="1732144" cy="60786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7" name="Audio 236">
            <a:hlinkClick r:id="" action="ppaction://media"/>
            <a:extLst>
              <a:ext uri="{FF2B5EF4-FFF2-40B4-BE49-F238E27FC236}">
                <a16:creationId xmlns:a16="http://schemas.microsoft.com/office/drawing/2014/main" id="{EF2FD971-414B-F297-ACF0-D6C561CD697F}"/>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65885891"/>
      </p:ext>
    </p:extLst>
  </p:cSld>
  <p:clrMapOvr>
    <a:masterClrMapping/>
  </p:clrMapOvr>
  <mc:AlternateContent xmlns:mc="http://schemas.openxmlformats.org/markup-compatibility/2006" xmlns:p14="http://schemas.microsoft.com/office/powerpoint/2010/main">
    <mc:Choice Requires="p14">
      <p:transition spd="slow" p14:dur="2000" advTm="40518"/>
    </mc:Choice>
    <mc:Fallback xmlns="">
      <p:transition spd="slow" advTm="4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37"/>
                </p:tgtEl>
              </p:cMediaNode>
            </p:audio>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2.xml><?xml version="1.0" encoding="utf-8"?>
<p:tagLst xmlns:a="http://schemas.openxmlformats.org/drawingml/2006/main" xmlns:r="http://schemas.openxmlformats.org/officeDocument/2006/relationships" xmlns:p="http://schemas.openxmlformats.org/presentationml/2006/main">
  <p:tag name="TIMING" val="|15.2|2.2|6.2|1.7|3.2"/>
</p:tagLst>
</file>

<file path=ppt/tags/tag3.xml><?xml version="1.0" encoding="utf-8"?>
<p:tagLst xmlns:a="http://schemas.openxmlformats.org/drawingml/2006/main" xmlns:r="http://schemas.openxmlformats.org/officeDocument/2006/relationships" xmlns:p="http://schemas.openxmlformats.org/presentationml/2006/main">
  <p:tag name="TIMING" val="|19.9|10.2|6.1|9.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ags/tag6.xml><?xml version="1.0" encoding="utf-8"?>
<p:tagLst xmlns:a="http://schemas.openxmlformats.org/drawingml/2006/main" xmlns:r="http://schemas.openxmlformats.org/officeDocument/2006/relationships" xmlns:p="http://schemas.openxmlformats.org/presentationml/2006/main">
  <p:tag name="TIMING" val="|7.1|2.1|2.4"/>
</p:tagLst>
</file>

<file path=ppt/tags/tag7.xml><?xml version="1.0" encoding="utf-8"?>
<p:tagLst xmlns:a="http://schemas.openxmlformats.org/drawingml/2006/main" xmlns:r="http://schemas.openxmlformats.org/officeDocument/2006/relationships" xmlns:p="http://schemas.openxmlformats.org/presentationml/2006/main">
  <p:tag name="TIMING" val="|16.1"/>
</p:tagLst>
</file>

<file path=ppt/tags/tag8.xml><?xml version="1.0" encoding="utf-8"?>
<p:tagLst xmlns:a="http://schemas.openxmlformats.org/drawingml/2006/main" xmlns:r="http://schemas.openxmlformats.org/officeDocument/2006/relationships" xmlns:p="http://schemas.openxmlformats.org/presentationml/2006/main">
  <p:tag name="TIMING" val="|12.9|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14019</TotalTime>
  <Words>2199</Words>
  <Application>Microsoft Office PowerPoint</Application>
  <PresentationFormat>Widescreen</PresentationFormat>
  <Paragraphs>219</Paragraphs>
  <Slides>39</Slides>
  <Notes>22</Notes>
  <HiddenSlides>0</HiddenSlides>
  <MMClips>30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Habitat selection is weaker at extreme temperatures</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adapt their movement rates differently</vt:lpstr>
      <vt:lpstr>Species alter their habitat selection differently</vt:lpstr>
      <vt:lpstr>Species will adapt their movement rates differently</vt:lpstr>
      <vt:lpstr>Species will adapt their habitat selection differently</vt:lpstr>
      <vt:lpstr>Worse scenarios ==&gt; stronger selection</vt:lpstr>
      <vt:lpstr>Rising heat will impact ecosystem dynamics</vt:lpstr>
      <vt:lpstr>Effective conservation requires proactive action</vt:lpstr>
      <vt:lpstr>Conclusions and future directions</vt:lpstr>
      <vt:lpstr>Funder acknowledgements</vt:lpstr>
      <vt:lpstr>Conclusions and future directions</vt:lpstr>
      <vt:lpstr>References and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578</cp:revision>
  <dcterms:created xsi:type="dcterms:W3CDTF">2022-12-02T17:41:46Z</dcterms:created>
  <dcterms:modified xsi:type="dcterms:W3CDTF">2025-09-27T02:58:24Z</dcterms:modified>
</cp:coreProperties>
</file>